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ae3380860a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ae3380860a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ae3380860a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ae3380860a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ae3380860a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ae3380860a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ae3380860a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ae3380860a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ae3380860a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ae3380860a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ae3380860a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ae3380860a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ae3380860a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ae3380860a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ae3380860a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ae3380860a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ae3380860a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ae3380860a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ae3380860a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ae3380860a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e3380860a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ae3380860a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ae3380860a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ae3380860a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ae3380860a_0_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ae3380860a_0_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ae3380860a_0_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ae3380860a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ae3380860a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ae3380860a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ae3380860a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ae3380860a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e3380860a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ae3380860a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ae3380860a_0_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ae3380860a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ae3380860a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ae3380860a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ae3380860a_0_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ae3380860a_0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ae3380860a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ae3380860a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36057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Кейс райдтеха: аналитика воронки такси-сервиса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Исследование спроса, качества сервиса и геофакторов (Москва)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Период: Март 2025</a:t>
            </a:r>
            <a:endParaRPr sz="24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Выполнил: Черкасов Б. Ю.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Динамика ключевых метрик по дням</a:t>
            </a:r>
            <a:endParaRPr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25154"/>
            <a:ext cx="4572000" cy="225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229996"/>
            <a:ext cx="4572001" cy="22487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Почасовая структура спроса</a:t>
            </a:r>
            <a:endParaRPr/>
          </a:p>
        </p:txBody>
      </p:sp>
      <p:sp>
        <p:nvSpPr>
          <p:cNvPr id="207" name="Google Shape;207;p23"/>
          <p:cNvSpPr txBox="1"/>
          <p:nvPr>
            <p:ph idx="1" type="body"/>
          </p:nvPr>
        </p:nvSpPr>
        <p:spPr>
          <a:xfrm>
            <a:off x="94925" y="2095700"/>
            <a:ext cx="2701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Спрос концентрируется в утренние и вечерние пики;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Эти промежутки характеризуются увеличением ETA и DST;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Локальные конверсии остаются стабильными в течение суток.</a:t>
            </a:r>
            <a:endParaRPr/>
          </a:p>
        </p:txBody>
      </p:sp>
      <p:pic>
        <p:nvPicPr>
          <p:cNvPr id="208" name="Google Shape;2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2223" y="1084750"/>
            <a:ext cx="4369376" cy="15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2225" y="2844800"/>
            <a:ext cx="2939559" cy="2195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1263" y="2844800"/>
            <a:ext cx="3003437" cy="225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Почасовая структура спроса</a:t>
            </a:r>
            <a:endParaRPr/>
          </a:p>
        </p:txBody>
      </p:sp>
      <p:sp>
        <p:nvSpPr>
          <p:cNvPr id="216" name="Google Shape;216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9825" y="1491275"/>
            <a:ext cx="6915973" cy="336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Значимость ETA</a:t>
            </a:r>
            <a:endParaRPr/>
          </a:p>
        </p:txBody>
      </p:sp>
      <p:sp>
        <p:nvSpPr>
          <p:cNvPr id="223" name="Google Shape;223;p25"/>
          <p:cNvSpPr txBox="1"/>
          <p:nvPr>
            <p:ph idx="1" type="body"/>
          </p:nvPr>
        </p:nvSpPr>
        <p:spPr>
          <a:xfrm>
            <a:off x="406275" y="1827550"/>
            <a:ext cx="3845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ETA растет в периоды пиковой нагрузки;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Рост ETA коррелирует с увеличением отмен заказов;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Ухудшение ETA объясняет большую часть вариаций Order2Trip.</a:t>
            </a:r>
            <a:endParaRPr/>
          </a:p>
        </p:txBody>
      </p:sp>
      <p:pic>
        <p:nvPicPr>
          <p:cNvPr id="224" name="Google Shape;2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7250" y="842800"/>
            <a:ext cx="4254849" cy="207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9775" y="2961095"/>
            <a:ext cx="4254850" cy="2101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Геопространственный анализ</a:t>
            </a:r>
            <a:endParaRPr/>
          </a:p>
        </p:txBody>
      </p:sp>
      <p:sp>
        <p:nvSpPr>
          <p:cNvPr id="231" name="Google Shape;231;p26"/>
          <p:cNvSpPr txBox="1"/>
          <p:nvPr>
            <p:ph idx="1" type="body"/>
          </p:nvPr>
        </p:nvSpPr>
        <p:spPr>
          <a:xfrm>
            <a:off x="0" y="1754425"/>
            <a:ext cx="4405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Высокая плотность заказов в центре и на магистральных коридорах;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Выраженные отдельные кластеры около аэропортов;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Зеленоград формирует самостоятельную зону с низким предложением.</a:t>
            </a:r>
            <a:endParaRPr/>
          </a:p>
        </p:txBody>
      </p:sp>
      <p:pic>
        <p:nvPicPr>
          <p:cNvPr id="232" name="Google Shape;23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8382" y="1551275"/>
            <a:ext cx="4804470" cy="270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Качество сервиса</a:t>
            </a:r>
            <a:endParaRPr/>
          </a:p>
        </p:txBody>
      </p:sp>
      <p:sp>
        <p:nvSpPr>
          <p:cNvPr id="238" name="Google Shape;238;p27"/>
          <p:cNvSpPr txBox="1"/>
          <p:nvPr>
            <p:ph idx="1" type="body"/>
          </p:nvPr>
        </p:nvSpPr>
        <p:spPr>
          <a:xfrm>
            <a:off x="78650" y="1738175"/>
            <a:ext cx="4115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Центр стабилен, конверсия высокая;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Аэропорты демонстрируют разнонаправленные паттерны качества;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Зеленоград имеет постоянный низкий Order2Trip из-за высокой дистанции подачи;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Окраинные районы характеризуются временем подачи выше среднего.</a:t>
            </a:r>
            <a:endParaRPr/>
          </a:p>
        </p:txBody>
      </p:sp>
      <p:pic>
        <p:nvPicPr>
          <p:cNvPr id="239" name="Google Shape;2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850" y="1460250"/>
            <a:ext cx="4834748" cy="271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Детализация аэропортов</a:t>
            </a:r>
            <a:endParaRPr/>
          </a:p>
        </p:txBody>
      </p:sp>
      <p:sp>
        <p:nvSpPr>
          <p:cNvPr id="245" name="Google Shape;245;p28"/>
          <p:cNvSpPr txBox="1"/>
          <p:nvPr>
            <p:ph idx="1" type="body"/>
          </p:nvPr>
        </p:nvSpPr>
        <p:spPr>
          <a:xfrm>
            <a:off x="38025" y="1665050"/>
            <a:ext cx="3181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SVO: повышенный ETA, перегруженность предложения во временных окнах;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DME: наиболее стабильная зона;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VKO: ограниченное предложение, следовательно низкая конверсия Order -&gt; Trip.</a:t>
            </a:r>
            <a:endParaRPr/>
          </a:p>
        </p:txBody>
      </p:sp>
      <p:pic>
        <p:nvPicPr>
          <p:cNvPr id="246" name="Google Shape;2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1000" y="1452125"/>
            <a:ext cx="5619974" cy="3161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Зеленоград</a:t>
            </a:r>
            <a:endParaRPr/>
          </a:p>
        </p:txBody>
      </p:sp>
      <p:sp>
        <p:nvSpPr>
          <p:cNvPr id="252" name="Google Shape;252;p29"/>
          <p:cNvSpPr txBox="1"/>
          <p:nvPr>
            <p:ph idx="1" type="body"/>
          </p:nvPr>
        </p:nvSpPr>
        <p:spPr>
          <a:xfrm>
            <a:off x="192425" y="1843800"/>
            <a:ext cx="2823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Значительная удаленность от центра города;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Высокие значение ETA и DST;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Низкая плотность водителей;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Наболее выраженное снижение Order -&gt; Trip среди районов</a:t>
            </a:r>
            <a:endParaRPr/>
          </a:p>
        </p:txBody>
      </p:sp>
      <p:pic>
        <p:nvPicPr>
          <p:cNvPr id="253" name="Google Shape;2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8725" y="1460250"/>
            <a:ext cx="5822876" cy="3275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Специальные зоны и события</a:t>
            </a:r>
            <a:endParaRPr/>
          </a:p>
        </p:txBody>
      </p:sp>
      <p:sp>
        <p:nvSpPr>
          <p:cNvPr id="259" name="Google Shape;259;p30"/>
          <p:cNvSpPr txBox="1"/>
          <p:nvPr>
            <p:ph idx="1" type="body"/>
          </p:nvPr>
        </p:nvSpPr>
        <p:spPr>
          <a:xfrm>
            <a:off x="62400" y="1697550"/>
            <a:ext cx="3457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ВДНХ и Парк Горького демонстрируют аномальное высокие пики спроса;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В моменты событий ETA увеличивается;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Order2Trip падает вследствие перегрузки предложения</a:t>
            </a:r>
            <a:endParaRPr/>
          </a:p>
        </p:txBody>
      </p:sp>
      <p:pic>
        <p:nvPicPr>
          <p:cNvPr id="260" name="Google Shape;2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1650" y="1541525"/>
            <a:ext cx="5319299" cy="2992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Погодный анализ</a:t>
            </a:r>
            <a:endParaRPr/>
          </a:p>
        </p:txBody>
      </p:sp>
      <p:sp>
        <p:nvSpPr>
          <p:cNvPr id="266" name="Google Shape;266;p31"/>
          <p:cNvSpPr txBox="1"/>
          <p:nvPr>
            <p:ph idx="1" type="body"/>
          </p:nvPr>
        </p:nvSpPr>
        <p:spPr>
          <a:xfrm>
            <a:off x="0" y="1851925"/>
            <a:ext cx="3658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Погода оказывает статистически значимое влияние на ETA;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Низкие температуры повышают ETA;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Order2Trip снижается в холодные дни, эффект частично опосредуется ETA.</a:t>
            </a:r>
            <a:endParaRPr/>
          </a:p>
        </p:txBody>
      </p:sp>
      <p:pic>
        <p:nvPicPr>
          <p:cNvPr id="267" name="Google Shape;2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9350" y="1273375"/>
            <a:ext cx="5111325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Цели исследования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Понять причины низкой итоговой конверсии Order -&gt; Trip (царь-метрика);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Найти проблемные интервалы и геозоны;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Анализировать операционные метрики (ETA, DST,AT, TT);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Оценить влияние погодных условий;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Сформулировать рекомендации по оптимизации распределения поставки и улучшению клиентского опыта.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Факторный разбор</a:t>
            </a:r>
            <a:endParaRPr/>
          </a:p>
        </p:txBody>
      </p:sp>
      <p:sp>
        <p:nvSpPr>
          <p:cNvPr id="273" name="Google Shape;273;p32"/>
          <p:cNvSpPr txBox="1"/>
          <p:nvPr>
            <p:ph idx="1" type="body"/>
          </p:nvPr>
        </p:nvSpPr>
        <p:spPr>
          <a:xfrm>
            <a:off x="159900" y="1778800"/>
            <a:ext cx="2092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ETA коррелирует с DST, AT и температурой;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Корреляционный анализ подтверждает мультифакторную природу ETA;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Регрессионная</a:t>
            </a:r>
            <a:r>
              <a:rPr lang="ru"/>
              <a:t> модель показывает, что ETA является ключевым предиктором конверсии Order-&gt;Trip</a:t>
            </a:r>
            <a:endParaRPr/>
          </a:p>
        </p:txBody>
      </p:sp>
      <p:pic>
        <p:nvPicPr>
          <p:cNvPr id="274" name="Google Shape;2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6900" y="977225"/>
            <a:ext cx="4599075" cy="307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1238" y="4226600"/>
            <a:ext cx="3530409" cy="78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Итоги</a:t>
            </a:r>
            <a:endParaRPr/>
          </a:p>
        </p:txBody>
      </p:sp>
      <p:sp>
        <p:nvSpPr>
          <p:cNvPr id="281" name="Google Shape;281;p3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Основная причина низкой Order2Trip -&gt; провал на этапе Order-&gt;Offer.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Этот провал объясняется: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		 </a:t>
            </a:r>
            <a:r>
              <a:rPr lang="ru"/>
              <a:t>высокой загрузкой в часы пик;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		проблемными геозонами;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		увеличением ETA из-за расстояний и нагрузки;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		погодными факторами.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Рекомендации</a:t>
            </a:r>
            <a:endParaRPr/>
          </a:p>
        </p:txBody>
      </p:sp>
      <p:sp>
        <p:nvSpPr>
          <p:cNvPr id="287" name="Google Shape;287;p3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/>
              <a:t>Оптимизация распределения предложения: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а) усиление покрытия аэропортов и Зеленограда;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б) перераспределение во временные пики.</a:t>
            </a:r>
            <a:endParaRPr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ru"/>
              <a:t>Модели прогнозирования ETA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а) предсказание вероятности подачи и корректировка предложения.</a:t>
            </a:r>
            <a:endParaRPr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ru"/>
              <a:t>Контролируемое управление спросом: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а) динамическая калибровка;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б) локальные стимулирующие механики.</a:t>
            </a:r>
            <a:endParaRPr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ru"/>
              <a:t>Мониторинг геозон -&gt; автоматизация отслеживания ухудшения Order-&gt;Trip/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Источник данных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0" y="1803175"/>
            <a:ext cx="3761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Исторические данные заказов такси в Москве;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Полные статусы прохождения воронки (order, offer, assign, arrive, trip);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Метрики качества сервиса (ETA, DST, AT, Trip Time);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Геокоординаты мест подачи;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Погодные данные;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Временной охват: 31 дней в марте 2025 года</a:t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4976" y="1056312"/>
            <a:ext cx="5489024" cy="40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Дерево метрик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1075" y="1465850"/>
            <a:ext cx="8062926" cy="367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Этапы воронки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050" y="1741950"/>
            <a:ext cx="7921899" cy="340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Проблема общей конверсии</a:t>
            </a:r>
            <a:endParaRPr/>
          </a:p>
        </p:txBody>
      </p:sp>
      <p:sp>
        <p:nvSpPr>
          <p:cNvPr id="168" name="Google Shape;168;p18"/>
          <p:cNvSpPr txBox="1"/>
          <p:nvPr>
            <p:ph idx="1" type="body"/>
          </p:nvPr>
        </p:nvSpPr>
        <p:spPr>
          <a:xfrm>
            <a:off x="78675" y="1908825"/>
            <a:ext cx="3660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Локальные конверсии измеряют вероятность завершения шага при условии, что предыдущий этап был пройден;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Значительная доля отказов происходит между Order и Offer;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Потери на раннем этапе оказывают доминирующее влияние на царь-метрику.</a:t>
            </a: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7825" y="1477875"/>
            <a:ext cx="5116175" cy="3383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Динамика ключевых метрик по дням</a:t>
            </a:r>
            <a:endParaRPr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869425" y="1307850"/>
            <a:ext cx="9144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Order2Trip демонстрирует четко выраженные просадки в отдельные даты;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Планомерного ухудшения нет – присутствуют локальные пики нагрузки;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Анализ временной структуры показал зависимость снижения конверсии от увеличения ETA.</a:t>
            </a:r>
            <a:endParaRPr/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95875"/>
            <a:ext cx="4497325" cy="2214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7325" y="2899400"/>
            <a:ext cx="4646674" cy="22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Динамика ключевых метрик по дням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05100"/>
            <a:ext cx="4722600" cy="229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2600" y="2305100"/>
            <a:ext cx="4484426" cy="229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Динамика ключевых метрик по дням</a:t>
            </a:r>
            <a:endParaRPr/>
          </a:p>
        </p:txBody>
      </p:sp>
      <p:sp>
        <p:nvSpPr>
          <p:cNvPr id="191" name="Google Shape;191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15241"/>
            <a:ext cx="4239726" cy="2033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9725" y="2180900"/>
            <a:ext cx="4904275" cy="2372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